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3" r:id="rId2"/>
    <p:sldId id="274" r:id="rId3"/>
    <p:sldId id="275" r:id="rId4"/>
    <p:sldId id="256" r:id="rId5"/>
    <p:sldId id="276" r:id="rId6"/>
    <p:sldId id="277" r:id="rId7"/>
    <p:sldId id="263" r:id="rId8"/>
    <p:sldId id="282" r:id="rId9"/>
    <p:sldId id="266" r:id="rId10"/>
    <p:sldId id="267" r:id="rId11"/>
    <p:sldId id="258" r:id="rId12"/>
    <p:sldId id="264" r:id="rId13"/>
    <p:sldId id="272" r:id="rId14"/>
    <p:sldId id="281" r:id="rId15"/>
    <p:sldId id="268" r:id="rId16"/>
    <p:sldId id="259" r:id="rId17"/>
    <p:sldId id="278" r:id="rId18"/>
    <p:sldId id="269" r:id="rId19"/>
    <p:sldId id="260" r:id="rId20"/>
    <p:sldId id="261" r:id="rId21"/>
    <p:sldId id="262" r:id="rId22"/>
    <p:sldId id="279" r:id="rId23"/>
    <p:sldId id="271" r:id="rId2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FEF16-940F-4583-9E55-9DB18F0734E4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C3978-24CC-4AE1-9AD9-9BED5F0741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73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C3978-24CC-4AE1-9AD9-9BED5F07416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82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C3978-24CC-4AE1-9AD9-9BED5F07416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10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37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55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0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19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6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39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28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84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03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3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64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29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" y="-236562"/>
            <a:ext cx="184666" cy="3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08" tIns="45704" rIns="91408" bIns="4570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" y="-236562"/>
            <a:ext cx="184666" cy="3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08" tIns="45704" rIns="91408" bIns="4570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267744" y="1851670"/>
            <a:ext cx="38074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>
                <a:solidFill>
                  <a:srgbClr val="FF0000"/>
                </a:solidFill>
                <a:cs typeface="+mj-cs"/>
              </a:rPr>
              <a:t>انــتـشــار الــضـــوء</a:t>
            </a:r>
            <a:endParaRPr lang="fr-FR" sz="4400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22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7019926" y="2139553"/>
            <a:ext cx="720725" cy="1079897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84213" y="141685"/>
            <a:ext cx="7772400" cy="7560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MA" b="1" dirty="0">
                <a:solidFill>
                  <a:schemeClr val="accent2"/>
                </a:solidFill>
              </a:rPr>
              <a:t>نحرك موضع أحد القطع الخشبية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250826" y="3706416"/>
            <a:ext cx="8640763" cy="70127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4400" b="1">
                <a:solidFill>
                  <a:srgbClr val="FF3300"/>
                </a:solidFill>
              </a:rPr>
              <a:t>نلاحظ عدم تكون البقعة الضوئية على الشاشة</a:t>
            </a:r>
            <a:endParaRPr lang="fr-FR" sz="4400" b="1">
              <a:solidFill>
                <a:srgbClr val="FF3300"/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3059113" y="2680097"/>
            <a:ext cx="144145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11760" y="2680097"/>
            <a:ext cx="792163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3419872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3419872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4499992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5581650" y="2643758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V="1">
            <a:off x="4499992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5580063" y="1923678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 rot="10800000">
            <a:off x="611189" y="2625329"/>
            <a:ext cx="1081087" cy="323850"/>
          </a:xfrm>
          <a:prstGeom prst="wedgeRoundRectCallout">
            <a:avLst>
              <a:gd name="adj1" fmla="val -99343"/>
              <a:gd name="adj2" fmla="val 4006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11188" y="2620566"/>
            <a:ext cx="11785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 smtClean="0"/>
              <a:t>م</a:t>
            </a:r>
            <a:r>
              <a:rPr lang="ar-IQ" b="1" u="none" dirty="0" smtClean="0"/>
              <a:t>صدر</a:t>
            </a:r>
            <a:r>
              <a:rPr lang="ar-MA" b="1" u="none" dirty="0" smtClean="0"/>
              <a:t> </a:t>
            </a:r>
            <a:r>
              <a:rPr lang="ar-MA" b="1" u="none" dirty="0"/>
              <a:t>ضوئي</a:t>
            </a:r>
            <a:endParaRPr lang="fr-FR" b="1" u="none" dirty="0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3059113" y="987574"/>
            <a:ext cx="29527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ar-MA" sz="2800" b="1" u="none" dirty="0"/>
              <a:t>قطع </a:t>
            </a:r>
            <a:r>
              <a:rPr lang="ar-MA" sz="2800" b="1" dirty="0"/>
              <a:t>خشبية</a:t>
            </a:r>
            <a:endParaRPr lang="fr-FR" sz="2800" b="1" u="none" dirty="0"/>
          </a:p>
        </p:txBody>
      </p:sp>
      <p:sp>
        <p:nvSpPr>
          <p:cNvPr id="20" name="AutoShape 21"/>
          <p:cNvSpPr>
            <a:spLocks noChangeArrowheads="1"/>
          </p:cNvSpPr>
          <p:nvPr/>
        </p:nvSpPr>
        <p:spPr bwMode="auto">
          <a:xfrm>
            <a:off x="7667625" y="1113235"/>
            <a:ext cx="1009650" cy="432197"/>
          </a:xfrm>
          <a:prstGeom prst="wedgeRoundRectCallout">
            <a:avLst>
              <a:gd name="adj1" fmla="val -60690"/>
              <a:gd name="adj2" fmla="val 19738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u="none"/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7667626" y="1221582"/>
            <a:ext cx="989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/>
              <a:t>شـاشـــــــة</a:t>
            </a:r>
            <a:endParaRPr lang="fr-FR" b="1" u="none"/>
          </a:p>
        </p:txBody>
      </p:sp>
      <p:sp>
        <p:nvSpPr>
          <p:cNvPr id="24" name="Rectangle 23"/>
          <p:cNvSpPr/>
          <p:nvPr/>
        </p:nvSpPr>
        <p:spPr>
          <a:xfrm>
            <a:off x="1907704" y="3049384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2151850" y="2859782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2099349" y="2499742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ight Arrow 15"/>
          <p:cNvSpPr/>
          <p:nvPr/>
        </p:nvSpPr>
        <p:spPr>
          <a:xfrm rot="16200000">
            <a:off x="5400141" y="1556182"/>
            <a:ext cx="86399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19175615">
            <a:off x="5823973" y="1704744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b="1" dirty="0" smtClean="0"/>
              <a:t>رفعت الى الاعلى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384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2.5E-6 -0.05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2.5E-6 -0.0629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36304" y="-20538"/>
            <a:ext cx="57961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 .II</a:t>
            </a:r>
            <a:r>
              <a:rPr kumimoji="0" lang="ar-M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مبدأ الانتشار المستقيمي للضوء</a:t>
            </a:r>
            <a:r>
              <a:rPr kumimoji="0" lang="ar-MA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 </a:t>
            </a:r>
            <a:endParaRPr kumimoji="0" lang="ar-MA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6444208" y="48351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أ. تجربة</a:t>
            </a:r>
            <a:endParaRPr lang="fr-FR" sz="2800" b="1" dirty="0">
              <a:cs typeface="Khalid Art bold" pitchFamily="2" charset="-78"/>
            </a:endParaRPr>
          </a:p>
        </p:txBody>
      </p:sp>
      <p:grpSp>
        <p:nvGrpSpPr>
          <p:cNvPr id="68" name="Groupe 67"/>
          <p:cNvGrpSpPr/>
          <p:nvPr/>
        </p:nvGrpSpPr>
        <p:grpSpPr>
          <a:xfrm>
            <a:off x="4677597" y="1137181"/>
            <a:ext cx="3470974" cy="2082640"/>
            <a:chOff x="2385833" y="155488"/>
            <a:chExt cx="2759389" cy="1682037"/>
          </a:xfrm>
        </p:grpSpPr>
        <p:grpSp>
          <p:nvGrpSpPr>
            <p:cNvPr id="74" name="Groupe 73"/>
            <p:cNvGrpSpPr/>
            <p:nvPr/>
          </p:nvGrpSpPr>
          <p:grpSpPr>
            <a:xfrm>
              <a:off x="2385833" y="155488"/>
              <a:ext cx="2759389" cy="1295423"/>
              <a:chOff x="357939" y="1046525"/>
              <a:chExt cx="4430878" cy="2395893"/>
            </a:xfrm>
          </p:grpSpPr>
          <p:grpSp>
            <p:nvGrpSpPr>
              <p:cNvPr id="75" name="Groupe 74"/>
              <p:cNvGrpSpPr/>
              <p:nvPr/>
            </p:nvGrpSpPr>
            <p:grpSpPr>
              <a:xfrm>
                <a:off x="357939" y="1046525"/>
                <a:ext cx="4430878" cy="2395893"/>
                <a:chOff x="357939" y="1046525"/>
                <a:chExt cx="4430878" cy="2395893"/>
              </a:xfrm>
            </p:grpSpPr>
            <p:sp>
              <p:nvSpPr>
                <p:cNvPr id="79" name="Organigramme : Données 78"/>
                <p:cNvSpPr/>
                <p:nvPr/>
              </p:nvSpPr>
              <p:spPr>
                <a:xfrm rot="16200000">
                  <a:off x="3054542" y="2252559"/>
                  <a:ext cx="1720233" cy="659485"/>
                </a:xfrm>
                <a:prstGeom prst="flowChartInputOutpu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80" name="Groupe 79"/>
                <p:cNvGrpSpPr/>
                <p:nvPr/>
              </p:nvGrpSpPr>
              <p:grpSpPr>
                <a:xfrm>
                  <a:off x="357939" y="1046525"/>
                  <a:ext cx="4430878" cy="1901428"/>
                  <a:chOff x="357939" y="1046525"/>
                  <a:chExt cx="4430878" cy="1901428"/>
                </a:xfrm>
              </p:grpSpPr>
              <p:sp>
                <p:nvSpPr>
                  <p:cNvPr id="81" name="Ellipse 80"/>
                  <p:cNvSpPr/>
                  <p:nvPr/>
                </p:nvSpPr>
                <p:spPr>
                  <a:xfrm>
                    <a:off x="3907270" y="2435917"/>
                    <a:ext cx="45719" cy="90541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83" name="Groupe 82"/>
                  <p:cNvGrpSpPr/>
                  <p:nvPr/>
                </p:nvGrpSpPr>
                <p:grpSpPr>
                  <a:xfrm>
                    <a:off x="357939" y="1046525"/>
                    <a:ext cx="4430878" cy="1901428"/>
                    <a:chOff x="-587719" y="625299"/>
                    <a:chExt cx="9017530" cy="1901428"/>
                  </a:xfrm>
                </p:grpSpPr>
                <p:cxnSp>
                  <p:nvCxnSpPr>
                    <p:cNvPr id="86" name="Line 7"/>
                    <p:cNvCxnSpPr/>
                    <p:nvPr/>
                  </p:nvCxnSpPr>
                  <p:spPr bwMode="auto">
                    <a:xfrm>
                      <a:off x="1657351" y="2054528"/>
                      <a:ext cx="79216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 type="stealth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grpSp>
                  <p:nvGrpSpPr>
                    <p:cNvPr id="87" name="Groupe 86"/>
                    <p:cNvGrpSpPr/>
                    <p:nvPr/>
                  </p:nvGrpSpPr>
                  <p:grpSpPr>
                    <a:xfrm>
                      <a:off x="-587719" y="625299"/>
                      <a:ext cx="9017530" cy="1901428"/>
                      <a:chOff x="-587719" y="625299"/>
                      <a:chExt cx="9017530" cy="1901428"/>
                    </a:xfrm>
                  </p:grpSpPr>
                  <p:cxnSp>
                    <p:nvCxnSpPr>
                      <p:cNvPr id="88" name="Line 6"/>
                      <p:cNvCxnSpPr/>
                      <p:nvPr/>
                    </p:nvCxnSpPr>
                    <p:spPr bwMode="auto">
                      <a:xfrm>
                        <a:off x="1669044" y="2063387"/>
                        <a:ext cx="4968876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9" name="Line 10"/>
                      <p:cNvCxnSpPr/>
                      <p:nvPr/>
                    </p:nvCxnSpPr>
                    <p:spPr bwMode="auto">
                      <a:xfrm flipV="1">
                        <a:off x="2789173" y="1602103"/>
                        <a:ext cx="0" cy="403312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0" name="Line 11"/>
                      <p:cNvCxnSpPr/>
                      <p:nvPr/>
                    </p:nvCxnSpPr>
                    <p:spPr bwMode="auto">
                      <a:xfrm flipV="1">
                        <a:off x="2789173" y="2111796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1" name="Line 12"/>
                      <p:cNvCxnSpPr/>
                      <p:nvPr/>
                    </p:nvCxnSpPr>
                    <p:spPr bwMode="auto">
                      <a:xfrm flipV="1">
                        <a:off x="3870259" y="2111795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2" name="Line 13"/>
                      <p:cNvCxnSpPr/>
                      <p:nvPr/>
                    </p:nvCxnSpPr>
                    <p:spPr bwMode="auto">
                      <a:xfrm flipV="1">
                        <a:off x="4964851" y="2111792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3" name="Line 14"/>
                      <p:cNvCxnSpPr/>
                      <p:nvPr/>
                    </p:nvCxnSpPr>
                    <p:spPr bwMode="auto">
                      <a:xfrm flipV="1">
                        <a:off x="3870259" y="1591744"/>
                        <a:ext cx="0" cy="41493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4" name="Line 15"/>
                      <p:cNvCxnSpPr/>
                      <p:nvPr/>
                    </p:nvCxnSpPr>
                    <p:spPr bwMode="auto">
                      <a:xfrm flipV="1">
                        <a:off x="4964850" y="1571607"/>
                        <a:ext cx="0" cy="443643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  <a:headEnd/>
                        <a:tailEnd/>
                      </a:ln>
                      <a:extLst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5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-587719" y="1047194"/>
                        <a:ext cx="3280098" cy="654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 algn="ctr" rtl="1"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ar-MA" sz="1600" b="1" dirty="0">
                            <a:latin typeface="Calibri"/>
                            <a:ea typeface="Times New Roman"/>
                            <a:cs typeface="Arial"/>
                          </a:rPr>
                          <a:t>مصباح</a:t>
                        </a:r>
                        <a:endParaRPr lang="fr-FR" sz="16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  <p:sp>
                    <p:nvSpPr>
                      <p:cNvPr id="96" name="Text Box 2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20756" y="625299"/>
                        <a:ext cx="7014130" cy="675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 algn="ctr" rtl="1"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ar-MA" sz="1600" b="1" dirty="0">
                            <a:effectLst/>
                            <a:latin typeface="Times New Roman"/>
                            <a:ea typeface="Times New Roman"/>
                          </a:rPr>
                          <a:t>قطع خشبية بها ثقب</a:t>
                        </a:r>
                        <a:endParaRPr lang="fr-FR" sz="16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  <p:sp>
                    <p:nvSpPr>
                      <p:cNvPr id="97" name="Text Box 2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213867" y="762394"/>
                        <a:ext cx="2215944" cy="726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fr-FR" sz="2800" dirty="0">
                            <a:effectLst/>
                            <a:latin typeface="Calibri"/>
                            <a:ea typeface="Times New Roman"/>
                            <a:cs typeface="Arial"/>
                          </a:rPr>
                          <a:t> </a:t>
                        </a:r>
                        <a:r>
                          <a:rPr lang="ar-SA" b="1" dirty="0">
                            <a:effectLst/>
                            <a:latin typeface="Calibri"/>
                            <a:ea typeface="Times New Roman"/>
                            <a:cs typeface="Arial"/>
                          </a:rPr>
                          <a:t>شاشة</a:t>
                        </a:r>
                        <a:endParaRPr lang="fr-FR" sz="24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</p:grpSp>
              </p:grpSp>
            </p:grpSp>
          </p:grpSp>
          <p:cxnSp>
            <p:nvCxnSpPr>
              <p:cNvPr id="76" name="Connecteur droit avec flèche 75"/>
              <p:cNvCxnSpPr/>
              <p:nvPr/>
            </p:nvCxnSpPr>
            <p:spPr>
              <a:xfrm flipH="1">
                <a:off x="2017221" y="1534743"/>
                <a:ext cx="192579" cy="37489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avec flèche 76"/>
              <p:cNvCxnSpPr/>
              <p:nvPr/>
            </p:nvCxnSpPr>
            <p:spPr>
              <a:xfrm>
                <a:off x="2598633" y="1643308"/>
                <a:ext cx="3" cy="2663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avec flèche 77"/>
              <p:cNvCxnSpPr/>
              <p:nvPr/>
            </p:nvCxnSpPr>
            <p:spPr>
              <a:xfrm>
                <a:off x="2900651" y="1520454"/>
                <a:ext cx="192482" cy="40346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 Box 23"/>
            <p:cNvSpPr txBox="1">
              <a:spLocks noChangeArrowheads="1"/>
            </p:cNvSpPr>
            <p:nvPr/>
          </p:nvSpPr>
          <p:spPr bwMode="auto">
            <a:xfrm>
              <a:off x="2645360" y="1533696"/>
              <a:ext cx="1998411" cy="3038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1600" b="1" dirty="0">
                  <a:effectLst/>
                  <a:latin typeface="Times New Roman"/>
                  <a:ea typeface="Times New Roman"/>
                  <a:cs typeface="+mj-cs"/>
                </a:rPr>
                <a:t>ظهور بقعة ضوئية على الشاشة</a:t>
              </a:r>
              <a:endParaRPr lang="fr-FR" sz="1600" b="1" dirty="0">
                <a:effectLst/>
                <a:latin typeface="Times New Roman"/>
                <a:ea typeface="Times New Roman"/>
                <a:cs typeface="+mj-cs"/>
              </a:endParaRPr>
            </a:p>
          </p:txBody>
        </p:sp>
      </p:grpSp>
      <p:grpSp>
        <p:nvGrpSpPr>
          <p:cNvPr id="98" name="Groupe 97"/>
          <p:cNvGrpSpPr/>
          <p:nvPr/>
        </p:nvGrpSpPr>
        <p:grpSpPr>
          <a:xfrm>
            <a:off x="457201" y="1419623"/>
            <a:ext cx="3673260" cy="1728191"/>
            <a:chOff x="2544288" y="294736"/>
            <a:chExt cx="2606174" cy="1395767"/>
          </a:xfrm>
        </p:grpSpPr>
        <p:grpSp>
          <p:nvGrpSpPr>
            <p:cNvPr id="99" name="Groupe 98"/>
            <p:cNvGrpSpPr/>
            <p:nvPr/>
          </p:nvGrpSpPr>
          <p:grpSpPr>
            <a:xfrm>
              <a:off x="2572165" y="294736"/>
              <a:ext cx="2578297" cy="1156176"/>
              <a:chOff x="657140" y="1304064"/>
              <a:chExt cx="4140091" cy="2138354"/>
            </a:xfrm>
          </p:grpSpPr>
          <p:grpSp>
            <p:nvGrpSpPr>
              <p:cNvPr id="101" name="Groupe 100"/>
              <p:cNvGrpSpPr/>
              <p:nvPr/>
            </p:nvGrpSpPr>
            <p:grpSpPr>
              <a:xfrm>
                <a:off x="657140" y="1304064"/>
                <a:ext cx="4140091" cy="2138354"/>
                <a:chOff x="657140" y="1304064"/>
                <a:chExt cx="4140091" cy="2138354"/>
              </a:xfrm>
            </p:grpSpPr>
            <p:sp>
              <p:nvSpPr>
                <p:cNvPr id="105" name="Organigramme : Données 104"/>
                <p:cNvSpPr/>
                <p:nvPr/>
              </p:nvSpPr>
              <p:spPr>
                <a:xfrm rot="16200000">
                  <a:off x="3054542" y="2252559"/>
                  <a:ext cx="1720233" cy="659485"/>
                </a:xfrm>
                <a:prstGeom prst="flowChartInputOutpu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08" name="Groupe 107"/>
                <p:cNvGrpSpPr/>
                <p:nvPr/>
              </p:nvGrpSpPr>
              <p:grpSpPr>
                <a:xfrm>
                  <a:off x="657140" y="1304064"/>
                  <a:ext cx="4140091" cy="1650665"/>
                  <a:chOff x="21202" y="882838"/>
                  <a:chExt cx="8425733" cy="1650665"/>
                </a:xfrm>
              </p:grpSpPr>
              <p:cxnSp>
                <p:nvCxnSpPr>
                  <p:cNvPr id="109" name="Line 7"/>
                  <p:cNvCxnSpPr/>
                  <p:nvPr/>
                </p:nvCxnSpPr>
                <p:spPr bwMode="auto">
                  <a:xfrm>
                    <a:off x="1657351" y="2054528"/>
                    <a:ext cx="79216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grpSp>
                <p:nvGrpSpPr>
                  <p:cNvPr id="110" name="Groupe 109"/>
                  <p:cNvGrpSpPr/>
                  <p:nvPr/>
                </p:nvGrpSpPr>
                <p:grpSpPr>
                  <a:xfrm>
                    <a:off x="21202" y="882838"/>
                    <a:ext cx="8425733" cy="1650665"/>
                    <a:chOff x="21202" y="882838"/>
                    <a:chExt cx="8425733" cy="1650665"/>
                  </a:xfrm>
                </p:grpSpPr>
                <p:cxnSp>
                  <p:nvCxnSpPr>
                    <p:cNvPr id="111" name="Line 6"/>
                    <p:cNvCxnSpPr/>
                    <p:nvPr/>
                  </p:nvCxnSpPr>
                  <p:spPr bwMode="auto">
                    <a:xfrm flipV="1">
                      <a:off x="1669043" y="2059962"/>
                      <a:ext cx="2225841" cy="3425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2" name="Line 10"/>
                    <p:cNvCxnSpPr/>
                    <p:nvPr/>
                  </p:nvCxnSpPr>
                  <p:spPr bwMode="auto">
                    <a:xfrm flipV="1">
                      <a:off x="2789173" y="1608881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3" name="Line 11"/>
                    <p:cNvCxnSpPr/>
                    <p:nvPr/>
                  </p:nvCxnSpPr>
                  <p:spPr bwMode="auto">
                    <a:xfrm flipV="1">
                      <a:off x="2789173" y="2118573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4" name="Line 12"/>
                    <p:cNvCxnSpPr/>
                    <p:nvPr/>
                  </p:nvCxnSpPr>
                  <p:spPr bwMode="auto">
                    <a:xfrm flipV="1">
                      <a:off x="3870259" y="1806252"/>
                      <a:ext cx="0" cy="41493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5" name="Line 13"/>
                    <p:cNvCxnSpPr/>
                    <p:nvPr/>
                  </p:nvCxnSpPr>
                  <p:spPr bwMode="auto">
                    <a:xfrm flipV="1">
                      <a:off x="4969639" y="2092910"/>
                      <a:ext cx="0" cy="414931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6" name="Line 14"/>
                    <p:cNvCxnSpPr/>
                    <p:nvPr/>
                  </p:nvCxnSpPr>
                  <p:spPr bwMode="auto">
                    <a:xfrm flipV="1">
                      <a:off x="3870259" y="1286196"/>
                      <a:ext cx="0" cy="41493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7" name="Line 15"/>
                    <p:cNvCxnSpPr/>
                    <p:nvPr/>
                  </p:nvCxnSpPr>
                  <p:spPr bwMode="auto">
                    <a:xfrm flipV="1">
                      <a:off x="4983348" y="1591743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sp>
                  <p:nvSpPr>
                    <p:cNvPr id="118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02" y="882838"/>
                      <a:ext cx="2437251" cy="59578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noAutofit/>
                    </a:bodyPr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b="1" dirty="0">
                          <a:effectLst/>
                          <a:latin typeface="Impact" pitchFamily="34" charset="0"/>
                          <a:ea typeface="Times New Roman"/>
                          <a:cs typeface="Khalid Art bold" pitchFamily="2" charset="-78"/>
                        </a:rPr>
                        <a:t>مصباح</a:t>
                      </a:r>
                      <a:endParaRPr lang="fr-FR" sz="1600" dirty="0">
                        <a:effectLst/>
                        <a:latin typeface="Impact" pitchFamily="34" charset="0"/>
                        <a:ea typeface="Times New Roman"/>
                        <a:cs typeface="Khalid Art bold" pitchFamily="2" charset="-78"/>
                      </a:endParaRPr>
                    </a:p>
                  </p:txBody>
                </p:sp>
                <p:sp>
                  <p:nvSpPr>
                    <p:cNvPr id="120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98485" y="949120"/>
                      <a:ext cx="2148450" cy="5790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noAutofit/>
                    </a:bodyPr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ar-SA" sz="16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شاشة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</p:grpSp>
            </p:grpSp>
          </p:grpSp>
          <p:cxnSp>
            <p:nvCxnSpPr>
              <p:cNvPr id="102" name="Connecteur droit avec flèche 101"/>
              <p:cNvCxnSpPr/>
              <p:nvPr/>
            </p:nvCxnSpPr>
            <p:spPr>
              <a:xfrm>
                <a:off x="2420081" y="1382272"/>
                <a:ext cx="128343" cy="3099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23"/>
            <p:cNvSpPr txBox="1">
              <a:spLocks noChangeArrowheads="1"/>
            </p:cNvSpPr>
            <p:nvPr/>
          </p:nvSpPr>
          <p:spPr bwMode="auto">
            <a:xfrm>
              <a:off x="2544288" y="1447933"/>
              <a:ext cx="2179821" cy="242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MA" sz="1600" b="1" dirty="0">
                  <a:effectLst/>
                  <a:latin typeface="Times New Roman"/>
                  <a:ea typeface="Times New Roman"/>
                  <a:cs typeface="+mj-cs"/>
                </a:rPr>
                <a:t>عدم ظهور</a:t>
              </a:r>
              <a:r>
                <a:rPr lang="ar-SA" sz="1600" b="1" dirty="0">
                  <a:effectLst/>
                  <a:latin typeface="Times New Roman"/>
                  <a:ea typeface="Times New Roman"/>
                  <a:cs typeface="+mj-cs"/>
                </a:rPr>
                <a:t> بقعة ضوئية على الشاشة</a:t>
              </a:r>
              <a:endParaRPr lang="fr-FR" sz="1600" b="1" dirty="0">
                <a:effectLst/>
                <a:latin typeface="Times New Roman"/>
                <a:ea typeface="Times New Roman"/>
                <a:cs typeface="+mj-cs"/>
              </a:endParaRPr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883982" y="1153076"/>
            <a:ext cx="23198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 fontAlgn="base"/>
            <a:r>
              <a:rPr lang="ar-MA" sz="1600" b="1" dirty="0"/>
              <a:t>نحرك موضع أحد القطع الخشبية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179512" y="1059582"/>
            <a:ext cx="7969056" cy="22322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>
            <a:stCxn id="10" idx="0"/>
            <a:endCxn id="10" idx="2"/>
          </p:cNvCxnSpPr>
          <p:nvPr/>
        </p:nvCxnSpPr>
        <p:spPr>
          <a:xfrm>
            <a:off x="4164040" y="1059582"/>
            <a:ext cx="0" cy="22322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5508104" y="3363838"/>
            <a:ext cx="2496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2400" b="1" dirty="0">
                <a:cs typeface="Khalid Art bold" pitchFamily="2" charset="-78"/>
              </a:rPr>
              <a:t>ب. ملاحظة و تفسير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9512" y="3723878"/>
            <a:ext cx="79690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لا يصل ضوء المصباح إلى الشاشة إلا إذا كانت الثقوب الثلاثة مستقيمية، وهذا يدل على أن الضوء ينتشر في الهواء وفق خطوط مستقيمية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73" name="Connecteur droit 7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034015" y="2471610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5278161" y="228200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5225660" y="1921968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715444" y="2507493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959590" y="2317891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907089" y="1957851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5537328" y="1873185"/>
            <a:ext cx="88115" cy="975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5076056" y="1890482"/>
            <a:ext cx="83215" cy="1052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5370211" y="1727711"/>
            <a:ext cx="0" cy="1529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5034015" y="2165318"/>
            <a:ext cx="125256" cy="643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546257" y="2165318"/>
            <a:ext cx="88115" cy="81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 flipV="1">
            <a:off x="1234596" y="1910007"/>
            <a:ext cx="88115" cy="975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flipH="1" flipV="1">
            <a:off x="773324" y="1927304"/>
            <a:ext cx="83215" cy="1052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 flipV="1">
            <a:off x="1061356" y="1752694"/>
            <a:ext cx="0" cy="1529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 flipH="1">
            <a:off x="715444" y="2234810"/>
            <a:ext cx="125256" cy="643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/>
          <p:cNvCxnSpPr/>
          <p:nvPr/>
        </p:nvCxnSpPr>
        <p:spPr>
          <a:xfrm>
            <a:off x="1226778" y="2267009"/>
            <a:ext cx="88115" cy="81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11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7" grpId="0"/>
      <p:bldP spid="123" grpId="0"/>
      <p:bldP spid="10" grpId="0" animBg="1"/>
      <p:bldP spid="71" grpId="0"/>
      <p:bldP spid="13" grpId="0"/>
      <p:bldP spid="2" grpId="0" animBg="1"/>
      <p:bldP spid="3" grpId="0" animBg="1"/>
      <p:bldP spid="4" grpId="0" animBg="1"/>
      <p:bldP spid="58" grpId="0" animBg="1"/>
      <p:bldP spid="59" grpId="0" animBg="1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77323" y="123478"/>
            <a:ext cx="6199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3200" b="1" dirty="0">
                <a:cs typeface="+mj-cs"/>
              </a:rPr>
              <a:t>ج. استنتاج: </a:t>
            </a:r>
            <a:r>
              <a:rPr lang="ar-MA" sz="3200" b="1" dirty="0">
                <a:solidFill>
                  <a:srgbClr val="FF0000"/>
                </a:solidFill>
                <a:cs typeface="+mj-cs"/>
              </a:rPr>
              <a:t>مبدأ الإنتشار المستقيمي للضوء </a:t>
            </a:r>
            <a:endParaRPr lang="fr-FR" sz="32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826715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2800" dirty="0">
                <a:cs typeface="Khalid Art bold" pitchFamily="2" charset="-78"/>
              </a:rPr>
              <a:t>ينتشر الضوء من منبع ضوئي في وسط شفاف و متجانس في جميع الاتجاهات وفق خطوط مستقيمية</a:t>
            </a:r>
            <a:r>
              <a:rPr lang="ar-SA" sz="2800" b="1" dirty="0">
                <a:cs typeface="Khalid Art bold" pitchFamily="2" charset="-78"/>
              </a:rPr>
              <a:t> </a:t>
            </a:r>
            <a:r>
              <a:rPr lang="ar-SA" sz="2800" dirty="0">
                <a:cs typeface="Khalid Art bold" pitchFamily="2" charset="-78"/>
              </a:rPr>
              <a:t>تسمى الأشعة الضوئية</a:t>
            </a:r>
            <a:endParaRPr lang="fr-FR" sz="2800" dirty="0">
              <a:cs typeface="Khalid Art bold" pitchFamily="2" charset="-78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655226" y="0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7544" y="2337723"/>
            <a:ext cx="79563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الشعاع الضوئي هو نموذج فيزيائي يمكننا من تفسير ظواهر تتعلق بالضوء ، و يمثل بخط مستقيم عليه سهم يشير لمنحى انتشار الضوء.</a:t>
            </a:r>
            <a:endParaRPr lang="ar-SA" sz="4000" dirty="0">
              <a:solidFill>
                <a:srgbClr val="0070C0"/>
              </a:solidFill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716016" y="3867894"/>
            <a:ext cx="3744564" cy="64807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800" dirty="0">
                <a:solidFill>
                  <a:srgbClr val="00B050"/>
                </a:solidFill>
                <a:cs typeface="Khalid Art bold" pitchFamily="2" charset="-78"/>
              </a:rPr>
              <a:t>تمثيل الشعاع الضوئي</a:t>
            </a:r>
            <a:r>
              <a:rPr lang="ar-MA" sz="2800" dirty="0">
                <a:solidFill>
                  <a:srgbClr val="00B050"/>
                </a:solidFill>
                <a:cs typeface="Khalid Art bold" pitchFamily="2" charset="-78"/>
              </a:rPr>
              <a:t>:</a:t>
            </a:r>
            <a:endParaRPr lang="fr-FR" sz="2800" dirty="0">
              <a:solidFill>
                <a:srgbClr val="00B050"/>
              </a:solidFill>
              <a:cs typeface="Khalid Art bold" pitchFamily="2" charset="-78"/>
            </a:endParaRPr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107504" y="4203694"/>
            <a:ext cx="4752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1943744" y="4203694"/>
            <a:ext cx="72000" cy="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67544" y="4299942"/>
            <a:ext cx="30241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b="1" u="none" dirty="0"/>
              <a:t>منحى انتشار الضوء</a:t>
            </a:r>
            <a:endParaRPr lang="fr-FR" sz="3200" b="1" u="none" dirty="0"/>
          </a:p>
        </p:txBody>
      </p:sp>
    </p:spTree>
    <p:extLst>
      <p:ext uri="{BB962C8B-B14F-4D97-AF65-F5344CB8AC3E}">
        <p14:creationId xmlns:p14="http://schemas.microsoft.com/office/powerpoint/2010/main" val="285567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228010" y="87474"/>
            <a:ext cx="2088406" cy="540544"/>
          </a:xfrm>
          <a:prstGeom prst="rect">
            <a:avLst/>
          </a:prstGeom>
          <a:noFill/>
          <a:ln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MA" sz="3600" b="1" dirty="0">
                <a:cs typeface="Khalid Art bold" pitchFamily="2" charset="-78"/>
              </a:rPr>
              <a:t>تقويم </a:t>
            </a:r>
            <a:r>
              <a:rPr lang="fr-FR" sz="3600" b="1" dirty="0">
                <a:cs typeface="Khalid Art bold" pitchFamily="2" charset="-78"/>
              </a:rPr>
              <a:t>2</a:t>
            </a:r>
            <a:r>
              <a:rPr lang="ar-MA" sz="3600" b="1" dirty="0">
                <a:cs typeface="Khalid Art bold" pitchFamily="2" charset="-78"/>
              </a:rPr>
              <a:t>:</a:t>
            </a:r>
            <a:endParaRPr lang="fr-FR" sz="3600" b="1" dirty="0">
              <a:cs typeface="Khalid Art bold" pitchFamily="2" charset="-78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91630"/>
            <a:ext cx="6552727" cy="3456384"/>
          </a:xfrm>
          <a:prstGeom prst="rect">
            <a:avLst/>
          </a:prstGeom>
        </p:spPr>
      </p:pic>
      <p:cxnSp>
        <p:nvCxnSpPr>
          <p:cNvPr id="5" name="Connecteur droit 4"/>
          <p:cNvCxnSpPr/>
          <p:nvPr/>
        </p:nvCxnSpPr>
        <p:spPr>
          <a:xfrm flipH="1">
            <a:off x="1547664" y="2211710"/>
            <a:ext cx="3960440" cy="165618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3203849" y="3116002"/>
            <a:ext cx="144015" cy="6381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1565446" y="2292102"/>
            <a:ext cx="5099754" cy="16478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 flipV="1">
            <a:off x="3203847" y="2817158"/>
            <a:ext cx="144017" cy="42624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6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4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1016605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MA" sz="6600" dirty="0">
                <a:solidFill>
                  <a:srgbClr val="FF0000"/>
                </a:solidFill>
                <a:cs typeface="Khalid Art bold" pitchFamily="2" charset="-78"/>
              </a:rPr>
              <a:t>ما الأشكال الهندسية التي يأخذها الضوء المنبعث من المنابع الضوئية ؟ </a:t>
            </a:r>
            <a:endParaRPr lang="fr-FR" sz="66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577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3707061" y="3633811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3707061" y="2283047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" name="Line 25"/>
          <p:cNvSpPr>
            <a:spLocks noChangeShapeType="1"/>
          </p:cNvSpPr>
          <p:nvPr/>
        </p:nvSpPr>
        <p:spPr bwMode="auto">
          <a:xfrm>
            <a:off x="3707062" y="1097184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" name="AutoShape 26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9120"/>
              <a:gd name="adj2" fmla="val -3787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7" name="AutoShape 27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9120"/>
              <a:gd name="adj2" fmla="val 31544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8" name="AutoShape 28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6625"/>
              <a:gd name="adj2" fmla="val -463236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395536" y="2119932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/>
              <a:t>منبع ضوئي</a:t>
            </a:r>
            <a:endParaRPr lang="fr-FR" b="1" u="none"/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5651748" y="986457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1</a:t>
            </a:r>
            <a:endParaRPr lang="fr-FR" sz="3200" b="1"/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651748" y="2172319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2</a:t>
            </a:r>
            <a:endParaRPr lang="fr-FR" sz="3200" b="1"/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5651748" y="3578447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3</a:t>
            </a:r>
            <a:endParaRPr lang="fr-FR" sz="3200" b="1"/>
          </a:p>
        </p:txBody>
      </p:sp>
      <p:sp>
        <p:nvSpPr>
          <p:cNvPr id="13" name="AutoShape 34"/>
          <p:cNvSpPr>
            <a:spLocks noChangeArrowheads="1"/>
          </p:cNvSpPr>
          <p:nvPr/>
        </p:nvSpPr>
        <p:spPr bwMode="auto">
          <a:xfrm rot="5400000">
            <a:off x="4174977" y="2895624"/>
            <a:ext cx="864394" cy="1800225"/>
          </a:xfrm>
          <a:custGeom>
            <a:avLst/>
            <a:gdLst>
              <a:gd name="G0" fmla="+- 6842 0 0"/>
              <a:gd name="G1" fmla="+- 21600 0 6842"/>
              <a:gd name="G2" fmla="*/ 6842 1 2"/>
              <a:gd name="G3" fmla="+- 21600 0 G2"/>
              <a:gd name="G4" fmla="+/ 6842 21600 2"/>
              <a:gd name="G5" fmla="+/ G1 0 2"/>
              <a:gd name="G6" fmla="*/ 21600 21600 6842"/>
              <a:gd name="G7" fmla="*/ G6 1 2"/>
              <a:gd name="G8" fmla="+- 21600 0 G7"/>
              <a:gd name="G9" fmla="*/ 21600 1 2"/>
              <a:gd name="G10" fmla="+- 6842 0 G9"/>
              <a:gd name="G11" fmla="?: G10 G8 0"/>
              <a:gd name="G12" fmla="?: G10 G7 21600"/>
              <a:gd name="T0" fmla="*/ 18179 w 21600"/>
              <a:gd name="T1" fmla="*/ 10800 h 21600"/>
              <a:gd name="T2" fmla="*/ 10800 w 21600"/>
              <a:gd name="T3" fmla="*/ 21600 h 21600"/>
              <a:gd name="T4" fmla="*/ 3421 w 21600"/>
              <a:gd name="T5" fmla="*/ 10800 h 21600"/>
              <a:gd name="T6" fmla="*/ 10800 w 21600"/>
              <a:gd name="T7" fmla="*/ 0 h 21600"/>
              <a:gd name="T8" fmla="*/ 5221 w 21600"/>
              <a:gd name="T9" fmla="*/ 5221 h 21600"/>
              <a:gd name="T10" fmla="*/ 16379 w 21600"/>
              <a:gd name="T11" fmla="*/ 1637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842" y="21600"/>
                </a:lnTo>
                <a:lnTo>
                  <a:pt x="14758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" name="AutoShape 35"/>
          <p:cNvSpPr>
            <a:spLocks noChangeArrowheads="1"/>
          </p:cNvSpPr>
          <p:nvPr/>
        </p:nvSpPr>
        <p:spPr bwMode="auto">
          <a:xfrm rot="16200000">
            <a:off x="4445249" y="1544859"/>
            <a:ext cx="323850" cy="1800225"/>
          </a:xfrm>
          <a:custGeom>
            <a:avLst/>
            <a:gdLst>
              <a:gd name="G0" fmla="+- 9926 0 0"/>
              <a:gd name="G1" fmla="+- 21600 0 9926"/>
              <a:gd name="G2" fmla="*/ 9926 1 2"/>
              <a:gd name="G3" fmla="+- 21600 0 G2"/>
              <a:gd name="G4" fmla="+/ 9926 21600 2"/>
              <a:gd name="G5" fmla="+/ G1 0 2"/>
              <a:gd name="G6" fmla="*/ 21600 21600 9926"/>
              <a:gd name="G7" fmla="*/ G6 1 2"/>
              <a:gd name="G8" fmla="+- 21600 0 G7"/>
              <a:gd name="G9" fmla="*/ 21600 1 2"/>
              <a:gd name="G10" fmla="+- 9926 0 G9"/>
              <a:gd name="G11" fmla="?: G10 G8 0"/>
              <a:gd name="G12" fmla="?: G10 G7 21600"/>
              <a:gd name="T0" fmla="*/ 16637 w 21600"/>
              <a:gd name="T1" fmla="*/ 10800 h 21600"/>
              <a:gd name="T2" fmla="*/ 10800 w 21600"/>
              <a:gd name="T3" fmla="*/ 21600 h 21600"/>
              <a:gd name="T4" fmla="*/ 4963 w 21600"/>
              <a:gd name="T5" fmla="*/ 10800 h 21600"/>
              <a:gd name="T6" fmla="*/ 10800 w 21600"/>
              <a:gd name="T7" fmla="*/ 0 h 21600"/>
              <a:gd name="T8" fmla="*/ 6763 w 21600"/>
              <a:gd name="T9" fmla="*/ 6763 h 21600"/>
              <a:gd name="T10" fmla="*/ 14837 w 21600"/>
              <a:gd name="T11" fmla="*/ 148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926" y="21600"/>
                </a:lnTo>
                <a:lnTo>
                  <a:pt x="1167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3707063" y="1097184"/>
            <a:ext cx="1800225" cy="3238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69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20528" y="51470"/>
            <a:ext cx="4483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fr-FR" sz="3200" b="1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Khalid Art bold" pitchFamily="2" charset="-78"/>
              </a:rPr>
              <a:t>.III</a:t>
            </a: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الحزم الضوئية وتمثيلها</a:t>
            </a:r>
            <a:endParaRPr lang="fr-FR" sz="32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8" name="Zone de texte 2"/>
          <p:cNvSpPr txBox="1">
            <a:spLocks noChangeArrowheads="1"/>
          </p:cNvSpPr>
          <p:nvPr/>
        </p:nvSpPr>
        <p:spPr bwMode="auto">
          <a:xfrm>
            <a:off x="6329892" y="2826228"/>
            <a:ext cx="1266444" cy="24957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1600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1</a:t>
            </a:r>
            <a:endParaRPr lang="fr-FR" sz="1600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9" name="Zone de texte 2"/>
          <p:cNvSpPr txBox="1">
            <a:spLocks noChangeArrowheads="1"/>
          </p:cNvSpPr>
          <p:nvPr/>
        </p:nvSpPr>
        <p:spPr bwMode="auto">
          <a:xfrm>
            <a:off x="3491880" y="2912682"/>
            <a:ext cx="1238335" cy="3791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1600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2</a:t>
            </a:r>
            <a:endParaRPr lang="fr-FR" sz="1600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10" name="Zone de texte 2"/>
          <p:cNvSpPr txBox="1">
            <a:spLocks noChangeArrowheads="1"/>
          </p:cNvSpPr>
          <p:nvPr/>
        </p:nvSpPr>
        <p:spPr bwMode="auto">
          <a:xfrm>
            <a:off x="1115616" y="2877784"/>
            <a:ext cx="1224136" cy="4860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3</a:t>
            </a:r>
            <a:endParaRPr lang="fr-FR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70562" y="555526"/>
            <a:ext cx="1245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MA" sz="2400" b="1" dirty="0">
                <a:latin typeface="Times New Roman" pitchFamily="18" charset="0"/>
                <a:cs typeface="Khalid Art bold" pitchFamily="2" charset="-78"/>
              </a:rPr>
              <a:t>أ. </a:t>
            </a:r>
            <a:r>
              <a:rPr lang="ar-SA" sz="2400" b="1" dirty="0">
                <a:cs typeface="Khalid Art bold" pitchFamily="2" charset="-78"/>
              </a:rPr>
              <a:t>تجربة</a:t>
            </a:r>
            <a:r>
              <a:rPr lang="ar-SA" sz="2400" dirty="0">
                <a:cs typeface="Khalid Art bold" pitchFamily="2" charset="-78"/>
              </a:rPr>
              <a:t> 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81384" y="987574"/>
            <a:ext cx="6991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نرسل بواسطة منبع ضوئي الحزم الضوئية التالية :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868457" y="3435846"/>
            <a:ext cx="1519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MA" sz="2400" b="1" dirty="0">
                <a:cs typeface="Khalid Art bold" pitchFamily="2" charset="-78"/>
              </a:rPr>
              <a:t>ب. ملاحظة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1626935"/>
            <a:ext cx="7128792" cy="16668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07504" y="4011910"/>
            <a:ext cx="8436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1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الحزمة الضوئية مكونة من أشعة متوازية.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35" name="Connecteur droit 34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1812673" y="1772191"/>
            <a:ext cx="446788" cy="17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1804390" y="1980389"/>
            <a:ext cx="463354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1115616" y="2088401"/>
            <a:ext cx="72008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794788" y="2232417"/>
            <a:ext cx="32873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794788" y="2432855"/>
            <a:ext cx="360040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1115616" y="2232417"/>
            <a:ext cx="720080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1653224" y="2643758"/>
            <a:ext cx="283128" cy="2160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1115616" y="2232417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1115616" y="2232417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V="1">
            <a:off x="1115616" y="1944385"/>
            <a:ext cx="720080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3917201" y="1988215"/>
            <a:ext cx="648072" cy="30212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3845193" y="2139275"/>
            <a:ext cx="720080" cy="15106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3845193" y="2290336"/>
            <a:ext cx="72008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3917201" y="2290336"/>
            <a:ext cx="648072" cy="1800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4061217" y="2290336"/>
            <a:ext cx="504056" cy="32645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3563077" y="1800369"/>
            <a:ext cx="360040" cy="1878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3491880" y="2088974"/>
            <a:ext cx="401960" cy="610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3491880" y="2290336"/>
            <a:ext cx="4019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V="1">
            <a:off x="3563077" y="2470356"/>
            <a:ext cx="360040" cy="1080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V="1">
            <a:off x="3743097" y="2616788"/>
            <a:ext cx="318120" cy="1776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6732240" y="2160409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6732240" y="2304425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6732240" y="2448441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732240" y="2592457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5868216" y="2160409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5868216" y="2304425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5868216" y="2448441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5868216" y="2592457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04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27" grpId="0"/>
      <p:bldP spid="28" grpId="0"/>
      <p:bldP spid="33" grpId="0"/>
      <p:bldP spid="3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7494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2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تتجمع الأشعة المكونة للحزمة الضوئية في نقطة واحدة.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23528" y="1419622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Low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3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الضوئية تتباعد فيما بينها.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35032" y="2499742"/>
            <a:ext cx="18533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3200" b="1" dirty="0">
                <a:cs typeface="Khalid Art bold" pitchFamily="2" charset="-78"/>
              </a:rPr>
              <a:t>ج. استنتاج</a:t>
            </a:r>
            <a:endParaRPr lang="fr-FR" sz="3200" dirty="0"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3291830"/>
            <a:ext cx="761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rtl="1"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تتكون الحزمة الضوئية من مجموعة  أشعة ضوئية.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74848" y="3408152"/>
            <a:ext cx="8229600" cy="8572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>
                <a:solidFill>
                  <a:schemeClr val="accent2"/>
                </a:solidFill>
              </a:rPr>
              <a:t>نمثل الحزم الضوئية برسم الشعاعين المحدين لها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703967" y="1861728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متفرقة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3877990" y="2032323"/>
            <a:ext cx="20161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3614926" y="1923976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متجمعة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6522701" y="1926580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</a:t>
            </a:r>
            <a:r>
              <a:rPr lang="ar-MA" sz="3200" b="1" u="none" dirty="0">
                <a:solidFill>
                  <a:srgbClr val="FF3300"/>
                </a:solidFill>
              </a:rPr>
              <a:t>متوازية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1740665" y="548055"/>
            <a:ext cx="446788" cy="17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1732382" y="756253"/>
            <a:ext cx="463354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1043608" y="864265"/>
            <a:ext cx="72008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722780" y="1008281"/>
            <a:ext cx="32873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722780" y="1208719"/>
            <a:ext cx="360040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043608" y="1008281"/>
            <a:ext cx="720080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581216" y="1419622"/>
            <a:ext cx="283128" cy="2160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1043608" y="1008281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1043608" y="1008281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V="1">
            <a:off x="1043608" y="720249"/>
            <a:ext cx="720080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499992" y="829469"/>
            <a:ext cx="648072" cy="30212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427984" y="980529"/>
            <a:ext cx="720080" cy="15106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427984" y="1131590"/>
            <a:ext cx="72008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4499992" y="1131590"/>
            <a:ext cx="648072" cy="1800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4644008" y="1131590"/>
            <a:ext cx="504056" cy="32645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>
            <a:off x="4145868" y="641623"/>
            <a:ext cx="360040" cy="1878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4074671" y="930228"/>
            <a:ext cx="401960" cy="610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4074671" y="1131590"/>
            <a:ext cx="4019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V="1">
            <a:off x="4145868" y="1311610"/>
            <a:ext cx="360040" cy="1080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V="1">
            <a:off x="4349450" y="1451863"/>
            <a:ext cx="318120" cy="1776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6588296" y="936273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6588296" y="1080289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6588296" y="1224305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6588296" y="1368321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7524400" y="936273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7524400" y="1080289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7524400" y="1224305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7524400" y="1368321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90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>
            <a:off x="6187482" y="2589752"/>
            <a:ext cx="176889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707818"/>
              </p:ext>
            </p:extLst>
          </p:nvPr>
        </p:nvGraphicFramePr>
        <p:xfrm>
          <a:off x="125288" y="1347614"/>
          <a:ext cx="8407152" cy="3473922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288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7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12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1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8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9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/>
                      </a:r>
                      <a:br>
                        <a:rPr lang="fr-FR" sz="800" dirty="0">
                          <a:effectLst/>
                        </a:rPr>
                      </a:br>
                      <a:endParaRPr lang="fr-FR" sz="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187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1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7" name="Connecteur droit avec flèche 16"/>
          <p:cNvCxnSpPr/>
          <p:nvPr/>
        </p:nvCxnSpPr>
        <p:spPr>
          <a:xfrm flipV="1">
            <a:off x="7058931" y="2594017"/>
            <a:ext cx="3600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6187482" y="2967793"/>
            <a:ext cx="176889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7116724" y="2967793"/>
            <a:ext cx="3600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395536" y="2355726"/>
            <a:ext cx="1768894" cy="4310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95536" y="2786773"/>
            <a:ext cx="1768894" cy="37904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360000">
            <a:off x="1276249" y="2986609"/>
            <a:ext cx="855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814028" y="2844190"/>
            <a:ext cx="1632636" cy="3240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3814028" y="2358136"/>
            <a:ext cx="1632636" cy="48605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4499999" y="2571755"/>
            <a:ext cx="108000" cy="36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rot="1560000" flipV="1">
            <a:off x="4565930" y="2988208"/>
            <a:ext cx="36000" cy="36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07504" y="123478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تصنف الحزم الضوئية إلى ثلاث أصناف و تمثل برسم الشعاعين المُحِدَّينِ لها: 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62256" y="1419622"/>
            <a:ext cx="269817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متوازية</a:t>
            </a:r>
            <a:endParaRPr lang="fr-FR" sz="2400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52120" y="3507854"/>
            <a:ext cx="295232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دائما تكون متوازية فيما بينها</a:t>
            </a:r>
            <a:endParaRPr lang="fr-FR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04252" y="1419622"/>
            <a:ext cx="2747868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متجمعة</a:t>
            </a:r>
            <a:endParaRPr lang="fr-FR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43808" y="3651870"/>
            <a:ext cx="2747867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تتقارب وتلتقي في نقطة واحدة</a:t>
            </a:r>
            <a:endParaRPr lang="fr-FR" sz="2400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4922" y="1406613"/>
            <a:ext cx="2776722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متفرقة </a:t>
            </a:r>
            <a:endParaRPr lang="fr-FR" sz="2400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3646178"/>
            <a:ext cx="241412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تتباعد</a:t>
            </a:r>
            <a:endParaRPr lang="fr-FR" sz="2400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cxnSp>
        <p:nvCxnSpPr>
          <p:cNvPr id="33" name="Connecteur droit avec flèche 32"/>
          <p:cNvCxnSpPr/>
          <p:nvPr/>
        </p:nvCxnSpPr>
        <p:spPr>
          <a:xfrm rot="900000" flipV="1">
            <a:off x="1299444" y="2549313"/>
            <a:ext cx="72000" cy="3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08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>
            <a:off x="8172400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 flipH="1">
            <a:off x="0" y="789552"/>
            <a:ext cx="81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317258" y="114767"/>
            <a:ext cx="2783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cs typeface="Khalid Art bold" pitchFamily="2" charset="-78"/>
              </a:rPr>
              <a:t>انــتـشــار الــضـــوء</a:t>
            </a:r>
            <a:endParaRPr lang="fr-FR" sz="32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5816" y="978863"/>
            <a:ext cx="5047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/>
            <a:r>
              <a:rPr lang="fr-FR" sz="3200" b="1" dirty="0">
                <a:solidFill>
                  <a:srgbClr val="FF0000"/>
                </a:solidFill>
                <a:cs typeface="+mj-cs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.I</a:t>
            </a:r>
            <a:r>
              <a:rPr lang="ar-MA" sz="3200" b="1" dirty="0">
                <a:solidFill>
                  <a:srgbClr val="FF0000"/>
                </a:solidFill>
                <a:cs typeface="+mj-cs"/>
              </a:rPr>
              <a:t>مفهوم و أوساط انتشار الضوء</a:t>
            </a:r>
            <a:endParaRPr lang="fr-FR" sz="32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55976" y="1544474"/>
            <a:ext cx="3050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fr-FR" sz="2800" b="1" dirty="0">
                <a:solidFill>
                  <a:srgbClr val="00B050"/>
                </a:solidFill>
                <a:cs typeface="+mj-cs"/>
              </a:rPr>
              <a:t>  </a:t>
            </a:r>
            <a:r>
              <a:rPr lang="fr-FR" sz="28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(1</a:t>
            </a:r>
            <a:r>
              <a:rPr lang="ar-SA" sz="2800" b="1" dirty="0">
                <a:solidFill>
                  <a:srgbClr val="00B050"/>
                </a:solidFill>
                <a:cs typeface="+mj-cs"/>
              </a:rPr>
              <a:t>مفهوم انتشار الضوء</a:t>
            </a:r>
            <a:endParaRPr lang="fr-FR" sz="2800" dirty="0">
              <a:solidFill>
                <a:srgbClr val="00B050"/>
              </a:solidFill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20" y="2163509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MA" sz="2400" dirty="0">
                <a:solidFill>
                  <a:srgbClr val="0070C0"/>
                </a:solidFill>
                <a:cs typeface="+mj-cs"/>
              </a:rPr>
              <a:t>تبعث المنابع الضوئية مثل الشمس ومصباح متوهج ضوءا </a:t>
            </a:r>
            <a:r>
              <a:rPr lang="ar-MA" sz="2400" dirty="0">
                <a:solidFill>
                  <a:srgbClr val="FF0000"/>
                </a:solidFill>
                <a:cs typeface="+mj-cs"/>
              </a:rPr>
              <a:t>ينتشر</a:t>
            </a:r>
            <a:r>
              <a:rPr lang="ar-MA" sz="2400" dirty="0">
                <a:solidFill>
                  <a:srgbClr val="0070C0"/>
                </a:solidFill>
                <a:cs typeface="+mj-cs"/>
              </a:rPr>
              <a:t> في جميع الاتجاهات، مما يمكن من رؤية الأجسام المحيطة بها بوضوح، وهذا ما يسمى </a:t>
            </a:r>
            <a:r>
              <a:rPr lang="ar-MA" sz="2400" b="1" dirty="0">
                <a:solidFill>
                  <a:srgbClr val="FF0000"/>
                </a:solidFill>
                <a:cs typeface="+mj-cs"/>
              </a:rPr>
              <a:t>بانتشار الضوء</a:t>
            </a:r>
            <a:r>
              <a:rPr lang="ar-MA" b="1" dirty="0">
                <a:solidFill>
                  <a:srgbClr val="FF0000"/>
                </a:solidFill>
                <a:cs typeface="+mj-cs"/>
              </a:rPr>
              <a:t>.</a:t>
            </a:r>
            <a:endParaRPr lang="fr-FR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39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9542"/>
            <a:ext cx="864096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347864" y="2571750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3200" b="1" dirty="0"/>
              <a:t>سطح خشن</a:t>
            </a:r>
            <a:endParaRPr lang="fr-FR" sz="32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83568" y="365187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600" dirty="0">
                <a:solidFill>
                  <a:srgbClr val="0070C0"/>
                </a:solidFill>
                <a:cs typeface="Khalid Art bold" pitchFamily="2" charset="-78"/>
              </a:rPr>
              <a:t>تغير مسار الضوء بشكل غير منتظم  تسمى هذه الظاهرة </a:t>
            </a:r>
            <a:r>
              <a:rPr lang="ar-SA" sz="3600" dirty="0">
                <a:solidFill>
                  <a:srgbClr val="FF0000"/>
                </a:solidFill>
                <a:cs typeface="Khalid Art bold" pitchFamily="2" charset="-78"/>
              </a:rPr>
              <a:t>: التشتت </a:t>
            </a:r>
            <a:endParaRPr lang="fr-FR" sz="36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68232" y="1131590"/>
            <a:ext cx="2376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تشتت الضوء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65473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3519"/>
            <a:ext cx="7831418" cy="3330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645698" y="2995087"/>
            <a:ext cx="2934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سطح أملس و لامع 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1259632" y="3939902"/>
            <a:ext cx="68444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تغير مسار الضوء بشكل منتظم  تسمى هذه الظاهرة : </a:t>
            </a:r>
            <a:r>
              <a:rPr lang="ar-SA" sz="3200" dirty="0">
                <a:solidFill>
                  <a:srgbClr val="FF0000"/>
                </a:solidFill>
                <a:cs typeface="Khalid Art bold" pitchFamily="2" charset="-78"/>
              </a:rPr>
              <a:t>الإنعكاس</a:t>
            </a:r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832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31212" y="195486"/>
            <a:ext cx="1757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b="1" dirty="0">
                <a:cs typeface="Khalid Art bold" pitchFamily="2" charset="-78"/>
              </a:rPr>
              <a:t>ملحوظة 2 :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16024" y="843558"/>
            <a:ext cx="82444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عندما يصل الضوء الى سطح خشن، يعكس هذا السطح الضوء في جميع الإتجاهات تسمى هذه الظاهرة : </a:t>
            </a:r>
            <a:r>
              <a:rPr lang="ar-SA" sz="2400" b="1" dirty="0">
                <a:solidFill>
                  <a:srgbClr val="FF0000"/>
                </a:solidFill>
                <a:cs typeface="Khalid Art bold" pitchFamily="2" charset="-78"/>
              </a:rPr>
              <a:t>التشتت 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032" y="1779662"/>
            <a:ext cx="81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عندما يصل الضوء إلى سطح أملس و لامع (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مثلا </a:t>
            </a:r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مرآة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) فإنه ينعكس في اتجاه محدد تسمى هذه الظاهرة </a:t>
            </a:r>
            <a:r>
              <a:rPr lang="ar-MA" sz="2400" b="1" dirty="0">
                <a:solidFill>
                  <a:srgbClr val="0070C0"/>
                </a:solidFill>
                <a:cs typeface="Khalid Art bold" pitchFamily="2" charset="-78"/>
              </a:rPr>
              <a:t>: </a:t>
            </a:r>
            <a:r>
              <a:rPr lang="ar-MA" sz="2400" b="1" dirty="0">
                <a:solidFill>
                  <a:srgbClr val="FF0000"/>
                </a:solidFill>
                <a:cs typeface="Khalid Art bold" pitchFamily="2" charset="-78"/>
              </a:rPr>
              <a:t>الإنعكاس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2787774"/>
            <a:ext cx="81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يمكن لبعض الأجسام التي يمر عبرها الضوء أن تمتص جزءاً منه تسمى هذه الظاهرة : </a:t>
            </a:r>
            <a:r>
              <a:rPr lang="ar-MA" sz="2400" b="1" dirty="0">
                <a:solidFill>
                  <a:srgbClr val="FF0000"/>
                </a:solidFill>
                <a:cs typeface="Khalid Art bold" pitchFamily="2" charset="-78"/>
              </a:rPr>
              <a:t>الإمتصاص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076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79462" y="3124578"/>
            <a:ext cx="8424986" cy="8873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 rtl="1">
              <a:buFont typeface="+mj-lt"/>
              <a:buAutoNum type="arabicParenR"/>
            </a:pPr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ارسم الحزمة الضوئية المنبعثة من المنبع </a:t>
            </a:r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ar-MA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و التي تضيء الشاشة.</a:t>
            </a:r>
            <a:endParaRPr lang="fr-FR" sz="2400" dirty="0">
              <a:solidFill>
                <a:srgbClr val="0070C0"/>
              </a:solidFill>
              <a:cs typeface="Khalid Art bold" pitchFamily="2" charset="-78"/>
            </a:endParaRPr>
          </a:p>
          <a:p>
            <a:pPr marL="457200" indent="-457200" algn="r" rtl="1">
              <a:buFont typeface="+mj-lt"/>
              <a:buAutoNum type="arabicParenR"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حدد صنف هذه الحزمة</a:t>
            </a:r>
            <a:r>
              <a:rPr lang="fr-FR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 الضوئية.</a:t>
            </a:r>
            <a:r>
              <a:rPr lang="fr-FR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en-US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</a:p>
          <a:p>
            <a:pPr marL="0" indent="0" algn="r" rtl="1">
              <a:buFontTx/>
              <a:buNone/>
            </a:pPr>
            <a:endParaRPr lang="ar-MA" sz="2400" dirty="0">
              <a:cs typeface="Khalid Art bold" pitchFamily="2" charset="-78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300018" y="87474"/>
            <a:ext cx="2088406" cy="540544"/>
          </a:xfrm>
          <a:prstGeom prst="rect">
            <a:avLst/>
          </a:prstGeom>
          <a:noFill/>
          <a:ln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MA" sz="3600" b="1" dirty="0">
                <a:cs typeface="Khalid Art bold" pitchFamily="2" charset="-78"/>
              </a:rPr>
              <a:t>تقويم 3:</a:t>
            </a:r>
            <a:endParaRPr lang="fr-FR" sz="3600" b="1" dirty="0">
              <a:cs typeface="Khalid Art bold" pitchFamily="2" charset="-78"/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-108520" y="4189025"/>
            <a:ext cx="871296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MA" sz="2400" b="1" u="none" dirty="0">
                <a:cs typeface="Khalid Art bold" pitchFamily="2" charset="-78"/>
              </a:rPr>
              <a:t>2) </a:t>
            </a:r>
            <a:r>
              <a:rPr lang="ar-SA" sz="2400" b="1" u="none" dirty="0">
                <a:cs typeface="Khalid Art bold" pitchFamily="2" charset="-78"/>
              </a:rPr>
              <a:t> حزمة ضوئية متفرقة لأن الأشعة الضوئية المكونة لها تتباعد فيما بينها </a:t>
            </a:r>
            <a:endParaRPr lang="fr-FR" sz="2400" b="1" u="none" dirty="0">
              <a:cs typeface="Khalid Art bold" pitchFamily="2" charset="-78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691506" y="627534"/>
            <a:ext cx="6696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نعتبر الشكل التالي بحيث </a:t>
            </a:r>
            <a:r>
              <a:rPr lang="ar-SA" sz="28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2800" b="1" dirty="0">
                <a:solidFill>
                  <a:srgbClr val="0070C0"/>
                </a:solidFill>
                <a:cs typeface="Khalid Art bold" pitchFamily="2" charset="-78"/>
              </a:rPr>
              <a:t>S </a:t>
            </a:r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 منبع ضوئي</a:t>
            </a:r>
            <a:r>
              <a:rPr lang="fr-FR" sz="28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  </a:t>
            </a:r>
            <a:endParaRPr lang="fr-FR" sz="2800" b="1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2664229" y="1320865"/>
            <a:ext cx="3384550" cy="18359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4680925" y="1608705"/>
            <a:ext cx="0" cy="61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>
            <a:off x="4680925" y="2454340"/>
            <a:ext cx="0" cy="50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5759631" y="1401828"/>
            <a:ext cx="7610" cy="1646634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2736411" y="1604571"/>
            <a:ext cx="15332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2000" b="1" u="none" dirty="0"/>
              <a:t> </a:t>
            </a:r>
            <a:r>
              <a:rPr lang="ar-SA" sz="2000" b="1" u="none" dirty="0">
                <a:solidFill>
                  <a:srgbClr val="00B050"/>
                </a:solidFill>
              </a:rPr>
              <a:t>منبع ضوئي </a:t>
            </a:r>
            <a:r>
              <a:rPr lang="ar-MA" sz="2000" b="1" u="none" dirty="0">
                <a:solidFill>
                  <a:srgbClr val="00B050"/>
                </a:solidFill>
              </a:rPr>
              <a:t> </a:t>
            </a:r>
            <a:r>
              <a:rPr lang="fr-FR" sz="2000" b="1" u="none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3604445" y="2086645"/>
            <a:ext cx="2155186" cy="2780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3604445" y="2086645"/>
            <a:ext cx="2155186" cy="7101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720000">
            <a:off x="4987869" y="2270404"/>
            <a:ext cx="36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rot="1320000">
            <a:off x="4946411" y="2541219"/>
            <a:ext cx="36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e 31"/>
          <p:cNvSpPr/>
          <p:nvPr/>
        </p:nvSpPr>
        <p:spPr>
          <a:xfrm>
            <a:off x="3604445" y="2020887"/>
            <a:ext cx="144000" cy="14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5148064" y="1347614"/>
            <a:ext cx="7043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2000" b="1" dirty="0"/>
              <a:t>شاشة</a:t>
            </a:r>
            <a:endParaRPr lang="fr-FR" sz="2000" b="1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24" y="1647428"/>
            <a:ext cx="77724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" name="Connecteur droit 1"/>
          <p:cNvCxnSpPr/>
          <p:nvPr/>
        </p:nvCxnSpPr>
        <p:spPr>
          <a:xfrm>
            <a:off x="8892480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5027019" y="104314"/>
            <a:ext cx="37214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>
                <a:solidFill>
                  <a:srgbClr val="00B050"/>
                </a:solidFill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 </a:t>
            </a:r>
            <a:r>
              <a:rPr lang="fr-FR" sz="2800" b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(2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أوساط انتشار الضوء</a:t>
            </a:r>
            <a:endParaRPr kumimoji="0" lang="ar-SA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576738" y="627534"/>
            <a:ext cx="145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أ. تجربة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3995936" y="1939236"/>
            <a:ext cx="652463" cy="389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48399" y="1939236"/>
            <a:ext cx="0" cy="15257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 flipV="1">
            <a:off x="3995938" y="3075806"/>
            <a:ext cx="652461" cy="389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995936" y="2328408"/>
            <a:ext cx="0" cy="7473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733753" y="1419622"/>
            <a:ext cx="115061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b="1" dirty="0">
                <a:effectLst/>
                <a:ea typeface="Times New Roman"/>
                <a:cs typeface="Khalid Art bold" pitchFamily="2" charset="-78"/>
              </a:rPr>
              <a:t>زجاج أملس</a:t>
            </a:r>
            <a:endParaRPr lang="fr-FR" b="1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80669" y="1491630"/>
            <a:ext cx="1223379" cy="1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b="1" dirty="0">
                <a:effectLst/>
                <a:ea typeface="Times New Roman"/>
                <a:cs typeface="Khalid Art bold" pitchFamily="2" charset="-78"/>
              </a:rPr>
              <a:t>ورق أنسوخ</a:t>
            </a:r>
            <a:endParaRPr lang="fr-FR" b="1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87624" y="1419622"/>
            <a:ext cx="790575" cy="265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2000" dirty="0">
                <a:effectLst/>
                <a:ea typeface="Times New Roman"/>
                <a:cs typeface="Khalid Art bold" pitchFamily="2" charset="-78"/>
              </a:rPr>
              <a:t>خشب</a:t>
            </a:r>
            <a:endParaRPr lang="fr-FR" sz="2000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7544" y="1275606"/>
            <a:ext cx="8280920" cy="28083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55939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408" y="2172393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425" y="2098428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6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2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24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646714" y="32306"/>
            <a:ext cx="2885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2800" b="1" dirty="0">
                <a:cs typeface="Khalid Art bold" pitchFamily="2" charset="-78"/>
              </a:rPr>
              <a:t>ب. ملاحظة و تفسير</a:t>
            </a:r>
            <a:endParaRPr lang="fr-FR" sz="2800" dirty="0">
              <a:cs typeface="Khalid Art bold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771550"/>
            <a:ext cx="83514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الزجاج الأملس يسمح برؤية المصباح بوضوح،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شفاف</a:t>
            </a:r>
            <a:r>
              <a:rPr lang="ar-MA" sz="3200" dirty="0">
                <a:solidFill>
                  <a:srgbClr val="0070C0"/>
                </a:solidFill>
                <a:cs typeface="+mj-cs"/>
              </a:rPr>
              <a:t>.</a:t>
            </a:r>
            <a:endParaRPr lang="fr-FR" sz="32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538" y="2142604"/>
            <a:ext cx="83869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ورق الأنسوخ يسمح برؤية المصباح لكن بشكل غير واضح،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نصف شفاف</a:t>
            </a:r>
            <a:r>
              <a:rPr lang="ar-MA" sz="3200" dirty="0">
                <a:solidFill>
                  <a:srgbClr val="0070C0"/>
                </a:solidFill>
                <a:cs typeface="+mj-cs"/>
              </a:rPr>
              <a:t>.</a:t>
            </a:r>
            <a:endParaRPr lang="fr-FR" sz="32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3723878"/>
            <a:ext cx="73340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الخشب لا يسمح برؤية المصباح،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معتم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39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04248" y="104314"/>
            <a:ext cx="16450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b="1" dirty="0">
                <a:cs typeface="Khalid Art bold" pitchFamily="2" charset="-78"/>
              </a:rPr>
              <a:t>ج. استنتاج</a:t>
            </a:r>
            <a:endParaRPr lang="fr-FR" sz="2800" dirty="0">
              <a:cs typeface="Khalid Art bold" pitchFamily="2" charset="-78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254231" y="771550"/>
            <a:ext cx="6231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dirty="0">
                <a:solidFill>
                  <a:srgbClr val="0070C0"/>
                </a:solidFill>
                <a:cs typeface="+mj-cs"/>
              </a:rPr>
              <a:t>تصنف الأجسام حسب نفاذيتها للضوء إلى ثلاثة أنواع:</a:t>
            </a:r>
            <a:endParaRPr lang="fr-FR" sz="28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504" y="1491630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شفاف: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يسمح بمرور الضوء، و نرى من خلاله الأشياء بوضوح.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82" y="2571750"/>
            <a:ext cx="84492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نصف شفاف: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يسمح بمرور جزء من الضوء، و نرى من خلاله الأشياء غير واضحة.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3795886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معتم: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لا يسمح بمرور الضوء، و لا برؤية الأشياء من خلاله.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028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445721" y="123478"/>
            <a:ext cx="2086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ملحوظة 1: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07504" y="84646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ينتشر الضوء بسرعة كبيرة في الأوساط الشفافة، و تساوي في الفراغ أو الهواء تقريبا:  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= 300000 km/s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504" y="2211710"/>
            <a:ext cx="84249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يمكن حساب المسافة</a:t>
            </a:r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الفاصلة بين منبع ضوئي أولي وجسم  </a:t>
            </a:r>
          </a:p>
          <a:p>
            <a:pPr algn="r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 مضاء باستعمال العلاقة: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36590" y="2892880"/>
            <a:ext cx="22477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= c × t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0208" y="3653611"/>
            <a:ext cx="5726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dirty="0">
                <a:solidFill>
                  <a:srgbClr val="0070C0"/>
                </a:solidFill>
                <a:latin typeface="Times New Roman" pitchFamily="18" charset="0"/>
                <a:cs typeface="Khalid Art bold" pitchFamily="2" charset="-78"/>
              </a:rPr>
              <a:t>: سرعة انتشار الضوء في الفراغ أو الهواء </a:t>
            </a:r>
            <a:r>
              <a:rPr lang="fr-F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4173986"/>
            <a:ext cx="75232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400" dirty="0">
                <a:solidFill>
                  <a:srgbClr val="0070C0"/>
                </a:solidFill>
                <a:latin typeface="Times New Roman" pitchFamily="18" charset="0"/>
                <a:cs typeface="Khalid Art bold" pitchFamily="2" charset="-78"/>
              </a:rPr>
              <a:t>: </a:t>
            </a:r>
            <a:r>
              <a:rPr lang="ar-SA" sz="2400" b="1" dirty="0">
                <a:solidFill>
                  <a:srgbClr val="0070C0"/>
                </a:solidFill>
                <a:cs typeface="Khalid Art bold" pitchFamily="2" charset="-78"/>
              </a:rPr>
              <a:t>المدة الزمنية التي يستغرقها الضوء</a:t>
            </a:r>
            <a:r>
              <a:rPr lang="ar-MA" sz="2400" b="1" dirty="0">
                <a:solidFill>
                  <a:srgbClr val="0070C0"/>
                </a:solidFill>
                <a:cs typeface="Khalid Art bold" pitchFamily="2" charset="-78"/>
              </a:rPr>
              <a:t> ليصل إلى الجسم المضاء </a:t>
            </a:r>
            <a:r>
              <a:rPr lang="ar-SA" sz="24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24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Khalid Art bold" pitchFamily="2" charset="-78"/>
              </a:rPr>
              <a:t>t</a:t>
            </a:r>
            <a:endParaRPr lang="fr-FR" sz="3200" b="1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602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9565" y="51470"/>
            <a:ext cx="87620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cs typeface="Khalid Art bold" pitchFamily="2" charset="-78"/>
              </a:rPr>
              <a:t>تقويم 1:</a:t>
            </a:r>
            <a:endParaRPr lang="fr-FR" sz="2800" b="1" dirty="0">
              <a:cs typeface="Khalid Art bold" pitchFamily="2" charset="-78"/>
            </a:endParaRPr>
          </a:p>
          <a:p>
            <a:pPr algn="r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صنف في جدول الأجسام التالية إلى أوساط شفافة ونصف شفافة ومعتمة</a:t>
            </a:r>
            <a:r>
              <a:rPr lang="fr-FR" sz="2800" dirty="0"/>
              <a:t>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993414"/>
              </p:ext>
            </p:extLst>
          </p:nvPr>
        </p:nvGraphicFramePr>
        <p:xfrm>
          <a:off x="143508" y="2403354"/>
          <a:ext cx="8064897" cy="2598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039">
                <a:tc>
                  <a:txBody>
                    <a:bodyPr/>
                    <a:lstStyle/>
                    <a:p>
                      <a:pPr algn="ctr"/>
                      <a:r>
                        <a:rPr lang="ar-MA" sz="28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 معتمة</a:t>
                      </a:r>
                      <a:endParaRPr lang="fr-FR" sz="28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 نصف شفافة</a:t>
                      </a:r>
                      <a:endParaRPr lang="fr-FR" sz="24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8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</a:t>
                      </a:r>
                      <a:r>
                        <a:rPr lang="ar-MA" sz="2800" baseline="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 شفافة</a:t>
                      </a:r>
                      <a:endParaRPr lang="fr-FR" sz="28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1627"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24"/>
          <p:cNvSpPr txBox="1">
            <a:spLocks noChangeArrowheads="1"/>
          </p:cNvSpPr>
          <p:nvPr/>
        </p:nvSpPr>
        <p:spPr bwMode="auto">
          <a:xfrm>
            <a:off x="6227142" y="1113589"/>
            <a:ext cx="1873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ورق مقوى</a:t>
            </a:r>
            <a:endParaRPr lang="fr-FR" sz="3200" u="none" dirty="0">
              <a:cs typeface="+mj-cs"/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3994894" y="1113589"/>
            <a:ext cx="1873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/>
              <a:t>ورق النسخ 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2483818" y="1113589"/>
            <a:ext cx="10080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هواء</a:t>
            </a:r>
            <a:endParaRPr lang="fr-FR" sz="3600" u="none" dirty="0">
              <a:cs typeface="+mj-cs"/>
            </a:endParaRP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55304" y="1161061"/>
            <a:ext cx="1368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الخشب</a:t>
            </a:r>
            <a:endParaRPr lang="fr-FR" sz="3200" b="1" u="none" dirty="0">
              <a:solidFill>
                <a:srgbClr val="CC6600"/>
              </a:solidFill>
              <a:cs typeface="+mj-cs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912036" y="1653649"/>
            <a:ext cx="2476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الزجاج الأملس </a:t>
            </a:r>
            <a:endParaRPr lang="fr-FR" sz="3200" b="1" u="none" dirty="0">
              <a:solidFill>
                <a:schemeClr val="accent2"/>
              </a:solidFill>
              <a:cs typeface="+mj-cs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3683558" y="1653649"/>
            <a:ext cx="2544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الزجاج الخشن</a:t>
            </a:r>
            <a:endParaRPr lang="fr-FR" sz="3200" u="none" dirty="0">
              <a:cs typeface="+mj-cs"/>
            </a:endParaRP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2268936" y="1707655"/>
            <a:ext cx="11509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الفراغ</a:t>
            </a:r>
            <a:endParaRPr lang="fr-FR" sz="3200" u="none" dirty="0">
              <a:cs typeface="+mj-cs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780790" y="1707655"/>
            <a:ext cx="12709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u="none" dirty="0">
                <a:cs typeface="+mj-cs"/>
              </a:rPr>
              <a:t>ال</a:t>
            </a:r>
            <a:r>
              <a:rPr lang="ar-SA" sz="3200" u="none" dirty="0">
                <a:cs typeface="+mj-cs"/>
              </a:rPr>
              <a:t>حديد</a:t>
            </a:r>
            <a:endParaRPr lang="fr-FR" sz="3200" u="none" dirty="0">
              <a:cs typeface="+mj-cs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796137" y="100557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563889" y="999043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979713" y="100557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5652121" y="154563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3275857" y="1539103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763689" y="1593109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99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C -0.24306 0.16135 -0.48577 0.32315 -0.58264 0.388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C -0.02309 0.16134 -0.04601 0.32291 -0.05504 0.387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C 0.17708 0.15717 0.35434 0.31458 0.42534 0.3775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1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C 0.00798 0.19699 0.01614 0.39421 0.01961 0.473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C -0.0092 0.15694 -0.0184 0.31412 -0.02204 0.3773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1" y="1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96 -0.00069 C -0.00677 0.15671 -0.0375 0.31412 -0.04965 0.377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C 0.1901 0.19652 0.38055 0.39305 0.45677 0.4719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2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C 0.00903 0.1919 0.01823 0.38402 0.02222 0.4615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1" y="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008" y="1293604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MA" sz="6000" dirty="0">
                <a:solidFill>
                  <a:srgbClr val="FF0000"/>
                </a:solidFill>
                <a:cs typeface="Khalid Art bold" pitchFamily="2" charset="-78"/>
              </a:rPr>
              <a:t>كيف يمكن تمثيل مسار الضوء المنبعث من المنبع الضوئي ؟ </a:t>
            </a:r>
            <a:endParaRPr lang="fr-FR" sz="60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12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/>
          <p:cNvSpPr>
            <a:spLocks noChangeArrowheads="1"/>
          </p:cNvSpPr>
          <p:nvPr/>
        </p:nvSpPr>
        <p:spPr bwMode="auto">
          <a:xfrm>
            <a:off x="7019926" y="2139553"/>
            <a:ext cx="720725" cy="1079897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" name="Oval 8"/>
          <p:cNvSpPr>
            <a:spLocks noChangeArrowheads="1"/>
          </p:cNvSpPr>
          <p:nvPr/>
        </p:nvSpPr>
        <p:spPr bwMode="auto">
          <a:xfrm>
            <a:off x="7234238" y="2625328"/>
            <a:ext cx="146050" cy="108347"/>
          </a:xfrm>
          <a:prstGeom prst="ellipse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Rectangle 24"/>
          <p:cNvSpPr txBox="1">
            <a:spLocks noChangeArrowheads="1"/>
          </p:cNvSpPr>
          <p:nvPr/>
        </p:nvSpPr>
        <p:spPr>
          <a:xfrm>
            <a:off x="684213" y="3868341"/>
            <a:ext cx="7777162" cy="7196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4400" b="1" dirty="0">
                <a:solidFill>
                  <a:srgbClr val="FF3300"/>
                </a:solidFill>
              </a:rPr>
              <a:t>نلاحظ ظهور بقعة ضوئية على الشاشة</a:t>
            </a:r>
            <a:endParaRPr lang="fr-FR" sz="4400" b="1" dirty="0">
              <a:solidFill>
                <a:srgbClr val="FF33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339976" y="2680097"/>
            <a:ext cx="4968875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860040" y="2680097"/>
            <a:ext cx="7200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3419475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3419475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4500563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V="1">
            <a:off x="5581650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4500563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5580063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 rot="10800000">
            <a:off x="466577" y="2625329"/>
            <a:ext cx="1081087" cy="323850"/>
          </a:xfrm>
          <a:prstGeom prst="wedgeRoundRectCallout">
            <a:avLst>
              <a:gd name="adj1" fmla="val -99343"/>
              <a:gd name="adj2" fmla="val 4006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66576" y="2620566"/>
            <a:ext cx="11785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 smtClean="0"/>
              <a:t>م</a:t>
            </a:r>
            <a:r>
              <a:rPr lang="ar-IQ" b="1" u="none" dirty="0" smtClean="0"/>
              <a:t>صدر</a:t>
            </a:r>
            <a:r>
              <a:rPr lang="ar-MA" b="1" u="none" dirty="0" smtClean="0"/>
              <a:t> </a:t>
            </a:r>
            <a:r>
              <a:rPr lang="ar-MA" b="1" u="none" dirty="0"/>
              <a:t>ضوئي</a:t>
            </a:r>
            <a:endParaRPr lang="fr-FR" b="1" u="none" dirty="0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3275856" y="1162997"/>
            <a:ext cx="23812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ar-IQ" sz="2800" b="1" u="none" dirty="0" smtClean="0"/>
              <a:t>قطع خشبيه</a:t>
            </a:r>
            <a:endParaRPr lang="fr-FR" sz="2800" b="1" u="none" dirty="0"/>
          </a:p>
        </p:txBody>
      </p:sp>
      <p:sp>
        <p:nvSpPr>
          <p:cNvPr id="21" name="AutoShape 22"/>
          <p:cNvSpPr>
            <a:spLocks noChangeArrowheads="1"/>
          </p:cNvSpPr>
          <p:nvPr/>
        </p:nvSpPr>
        <p:spPr bwMode="auto">
          <a:xfrm>
            <a:off x="7667625" y="1113235"/>
            <a:ext cx="1009650" cy="432197"/>
          </a:xfrm>
          <a:prstGeom prst="wedgeRoundRectCallout">
            <a:avLst>
              <a:gd name="adj1" fmla="val -60690"/>
              <a:gd name="adj2" fmla="val 19738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u="none"/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7667626" y="1221582"/>
            <a:ext cx="989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/>
              <a:t>شـاشـــــــة</a:t>
            </a:r>
            <a:endParaRPr lang="fr-FR" b="1" u="none" dirty="0"/>
          </a:p>
        </p:txBody>
      </p:sp>
      <p:sp>
        <p:nvSpPr>
          <p:cNvPr id="25" name="Rectangle 24"/>
          <p:cNvSpPr/>
          <p:nvPr/>
        </p:nvSpPr>
        <p:spPr>
          <a:xfrm>
            <a:off x="1907704" y="3030737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2151850" y="2841135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2099349" y="2481095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37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4135</TotalTime>
  <Words>727</Words>
  <Application>Microsoft Office PowerPoint</Application>
  <PresentationFormat>On-screen Show (16:9)</PresentationFormat>
  <Paragraphs>126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Impact</vt:lpstr>
      <vt:lpstr>Khalid Art bold</vt:lpstr>
      <vt:lpstr>Times New Roman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ABBES</dc:creator>
  <cp:lastModifiedBy>reshak</cp:lastModifiedBy>
  <cp:revision>121</cp:revision>
  <dcterms:created xsi:type="dcterms:W3CDTF">2017-02-26T10:56:30Z</dcterms:created>
  <dcterms:modified xsi:type="dcterms:W3CDTF">2025-12-01T06:08:34Z</dcterms:modified>
</cp:coreProperties>
</file>